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55456C-BE67-4523-9F83-5D5B8F4AB41B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A3A39F-FF7E-43A3-8291-9E7C50F981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47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A3A39F-FF7E-43A3-8291-9E7C50F981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64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法线混合与法线图集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13-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主题：法线混合、法线图集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讲解日期：</a:t>
            </a:r>
            <a:r>
              <a:rPr lang="en-US" altLang="zh-CN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2" y="2228619"/>
            <a:ext cx="8609735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086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180944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F02F22-2083-6219-66C8-DB6FC02D7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" t="51128" r="54668"/>
          <a:stretch/>
        </p:blipFill>
        <p:spPr bwMode="auto">
          <a:xfrm>
            <a:off x="1191213" y="3672411"/>
            <a:ext cx="2504094" cy="6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4ACE9EE6-8BFB-EB46-14D5-B5FCE0288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24" y="1651845"/>
            <a:ext cx="4273118" cy="42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8B3E7A71-11B0-A6A1-D834-6F03AC51AA49}"/>
              </a:ext>
            </a:extLst>
          </p:cNvPr>
          <p:cNvSpPr txBox="1"/>
          <p:nvPr/>
        </p:nvSpPr>
        <p:spPr>
          <a:xfrm>
            <a:off x="7202875" y="2622743"/>
            <a:ext cx="3431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z="20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2E9A469F-A127-7CA0-34C1-7906EC2F3BE2}"/>
              </a:ext>
            </a:extLst>
          </p:cNvPr>
          <p:cNvSpPr txBox="1"/>
          <p:nvPr/>
        </p:nvSpPr>
        <p:spPr>
          <a:xfrm>
            <a:off x="9263974" y="2622743"/>
            <a:ext cx="3431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z="20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6B94DD19-BFE2-0C47-4769-95ABD31DF4A9}"/>
              </a:ext>
            </a:extLst>
          </p:cNvPr>
          <p:cNvSpPr txBox="1"/>
          <p:nvPr/>
        </p:nvSpPr>
        <p:spPr>
          <a:xfrm>
            <a:off x="7202874" y="4638589"/>
            <a:ext cx="3431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endParaRPr lang="en-US" altLang="zh-CN" sz="20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2A2CCD88-09C8-E6ED-0C4D-F97E7ACB6E11}"/>
              </a:ext>
            </a:extLst>
          </p:cNvPr>
          <p:cNvSpPr txBox="1"/>
          <p:nvPr/>
        </p:nvSpPr>
        <p:spPr>
          <a:xfrm>
            <a:off x="9263973" y="4638589"/>
            <a:ext cx="3431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endParaRPr lang="en-US" altLang="zh-CN" sz="20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129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6372562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核心：根据索引采样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95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6372562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核心：根据索引采样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问题：如何获得索引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5221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3043436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核心：根据索引采样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问题：如何获得索引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Mask---[0,1]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---0 1 2 3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---*4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floor()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8910BF4-D3A6-9BBD-CA2A-9F0B9A425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5475"/>
            <a:ext cx="3404817" cy="3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9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EE867-2BE1-8D7F-9014-75509AB42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5475"/>
            <a:ext cx="3404817" cy="340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3043436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核心：根据索引采样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问题：如何获得索引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Mask---[0,1]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---0 1 2 3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---*4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floor()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870228FE-2C28-EB59-0FC6-2D318D71779F}"/>
              </a:ext>
            </a:extLst>
          </p:cNvPr>
          <p:cNvSpPr txBox="1"/>
          <p:nvPr/>
        </p:nvSpPr>
        <p:spPr>
          <a:xfrm>
            <a:off x="6831939" y="4504810"/>
            <a:ext cx="3431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en-US" altLang="zh-CN" sz="20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9AD248-ECB6-8716-02BA-29272D0C29EA}"/>
              </a:ext>
            </a:extLst>
          </p:cNvPr>
          <p:cNvSpPr txBox="1"/>
          <p:nvPr/>
        </p:nvSpPr>
        <p:spPr>
          <a:xfrm>
            <a:off x="8413644" y="4744808"/>
            <a:ext cx="8635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0.26</a:t>
            </a:r>
            <a:endParaRPr lang="en-US" altLang="zh-CN" sz="2000" spc="0" dirty="0">
              <a:solidFill>
                <a:schemeClr val="bg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4CBB7485-10C9-1FE3-DCD9-B780255728B5}"/>
              </a:ext>
            </a:extLst>
          </p:cNvPr>
          <p:cNvSpPr txBox="1"/>
          <p:nvPr/>
        </p:nvSpPr>
        <p:spPr>
          <a:xfrm>
            <a:off x="8317469" y="3065280"/>
            <a:ext cx="8635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0.51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F8856F50-644C-8C69-0A3F-5EA9FE925509}"/>
              </a:ext>
            </a:extLst>
          </p:cNvPr>
          <p:cNvSpPr txBox="1"/>
          <p:nvPr/>
        </p:nvSpPr>
        <p:spPr>
          <a:xfrm>
            <a:off x="6649947" y="2841145"/>
            <a:ext cx="8635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0.76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163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4375086" cy="16004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注意：使用的不是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2D/Cube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158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1871583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2DArray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67CF9CF-334E-37B5-0516-ECFCA571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579" y="2265021"/>
            <a:ext cx="7210925" cy="39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1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2228619"/>
            <a:ext cx="1871583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总体流程：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制作遮罩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采样贴图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2DArray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38F1B6-EE18-4369-AF54-0775BC210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895" y="1800396"/>
            <a:ext cx="5979231" cy="442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0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430CC-C74A-3BC4-8B43-302EECA7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04" y="2552500"/>
            <a:ext cx="10501176" cy="151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2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概述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D830EBC1-5620-016D-00E9-9BDC7FF1B469}"/>
              </a:ext>
            </a:extLst>
          </p:cNvPr>
          <p:cNvSpPr/>
          <p:nvPr/>
        </p:nvSpPr>
        <p:spPr>
          <a:xfrm>
            <a:off x="2293819" y="486727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6D871260-A024-F260-A1DB-B02D6A13AE6B}"/>
              </a:ext>
            </a:extLst>
          </p:cNvPr>
          <p:cNvSpPr txBox="1"/>
          <p:nvPr/>
        </p:nvSpPr>
        <p:spPr>
          <a:xfrm>
            <a:off x="2874402" y="4928834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函数库添加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430CC-C74A-3BC4-8B43-302EECA7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4" y="4518665"/>
            <a:ext cx="10501176" cy="1513473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5227F29-4FBE-2817-1B8D-9EE1A32EE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637" y="719330"/>
            <a:ext cx="28003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839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F430CC-C74A-3BC4-8B43-302EECA7F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4" y="5148425"/>
            <a:ext cx="10501176" cy="1513473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56623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MainScale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TexScale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MainScale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平时的形式，应用于全体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TexScale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应用于法线图集采样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MainScale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能控制整体重复平铺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TexScale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能控制四种贴图的平铺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(Mask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区域不变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E249C1-BCF9-D7E9-3C03-F6B5783B7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088" y="4671083"/>
            <a:ext cx="2596882" cy="29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67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56623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混合主法线与细节法线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CB76BD3-5A9A-544F-B81D-28FBF02A7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2" y="2776093"/>
            <a:ext cx="409575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CC40D97D-E7D4-47B5-8E96-2D0EC6441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71" y="4109593"/>
            <a:ext cx="28575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003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混合主法线与细节法线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关键点：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逻辑性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是否可以使用简单数学几何实现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特殊情况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当一个纹理是平面时，显示另一张纹理	线性混合就有这个问题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平铺化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Flattening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两张贴图的强度是否减弱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614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问题：先解包再混合还是先混合再解包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解包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UnpackNormal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，最简单的形式为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*2-1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，将颜色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转化为向量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599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问题：先解包再混合还是先混合再解包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解包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UnpackNormal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，最简单的形式为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*2-1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，将颜色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转化为向量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我们要混合的内容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向量值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先解包再混合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64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线性混合的方式：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mainUnpackNormal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+ 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secondUnpackNormal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672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E46E5-7135-DE76-294E-305321EA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234" y="4562029"/>
            <a:ext cx="8822227" cy="1159492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FF7114A1-6D83-9ADE-8A78-0FF0FFD23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818" y="908793"/>
            <a:ext cx="3146332" cy="31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990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E46E5-7135-DE76-294E-305321EA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905727"/>
            <a:ext cx="8822227" cy="1159492"/>
          </a:xfrm>
          <a:prstGeom prst="rect">
            <a:avLst/>
          </a:prstGeom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A262E9C2-33E6-8E4F-862E-6F48F04C3AFC}"/>
              </a:ext>
            </a:extLst>
          </p:cNvPr>
          <p:cNvSpPr txBox="1"/>
          <p:nvPr/>
        </p:nvSpPr>
        <p:spPr>
          <a:xfrm>
            <a:off x="1191212" y="4205314"/>
            <a:ext cx="108557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0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需要归一化吗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509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CE46E5-7135-DE76-294E-305321EA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905727"/>
            <a:ext cx="8822227" cy="1159492"/>
          </a:xfrm>
          <a:prstGeom prst="rect">
            <a:avLst/>
          </a:prstGeom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A262E9C2-33E6-8E4F-862E-6F48F04C3AFC}"/>
              </a:ext>
            </a:extLst>
          </p:cNvPr>
          <p:cNvSpPr txBox="1"/>
          <p:nvPr/>
        </p:nvSpPr>
        <p:spPr>
          <a:xfrm>
            <a:off x="1191212" y="4205314"/>
            <a:ext cx="1085578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0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需要归一化吗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ABEE01-765B-8C43-9E4A-3EEAF16F0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2" y="4539724"/>
            <a:ext cx="7749091" cy="220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7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28619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物体有的时候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不止有一组纹理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比如说：物体上有圆状凸起，这就是物体的主纹理，此外物体还比较粗糙，需要添加另一组纹理来表示这些小凸起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不好的方法：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A57AC5-5BC1-C8F0-E877-5D188664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734951"/>
            <a:ext cx="6715912" cy="382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3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不好的方法：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A57AC5-5BC1-C8F0-E877-5D188664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734951"/>
            <a:ext cx="6715912" cy="3821762"/>
          </a:xfrm>
          <a:prstGeom prst="rect">
            <a:avLst/>
          </a:prstGeom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C509C8F1-A617-0343-3559-2B5513D83A20}"/>
              </a:ext>
            </a:extLst>
          </p:cNvPr>
          <p:cNvSpPr txBox="1"/>
          <p:nvPr/>
        </p:nvSpPr>
        <p:spPr>
          <a:xfrm>
            <a:off x="5567903" y="2358674"/>
            <a:ext cx="441059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线性混合的问题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线性混合就是向量加向量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那么无论是对于主法线还是副法线，其特征都</a:t>
            </a:r>
            <a:r>
              <a:rPr lang="zh-CN" altLang="en-US" sz="1800" b="1" u="sng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减弱了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平铺化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Flattening</a:t>
            </a:r>
          </a:p>
        </p:txBody>
      </p:sp>
    </p:spTree>
    <p:extLst>
      <p:ext uri="{BB962C8B-B14F-4D97-AF65-F5344CB8AC3E}">
        <p14:creationId xmlns:p14="http://schemas.microsoft.com/office/powerpoint/2010/main" val="674405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不好的方法：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2A57AC5-5BC1-C8F0-E877-5D188664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734951"/>
            <a:ext cx="6715912" cy="3821762"/>
          </a:xfrm>
          <a:prstGeom prst="rect">
            <a:avLst/>
          </a:prstGeom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CF8DB2B6-8BC9-7EFC-0E91-368441F33571}"/>
              </a:ext>
            </a:extLst>
          </p:cNvPr>
          <p:cNvSpPr txBox="1"/>
          <p:nvPr/>
        </p:nvSpPr>
        <p:spPr>
          <a:xfrm>
            <a:off x="5736579" y="4782362"/>
            <a:ext cx="44105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问题出在法线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分量与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分量的区别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0B8B399-FFB2-F724-777B-DCF8C84A43A8}"/>
              </a:ext>
            </a:extLst>
          </p:cNvPr>
          <p:cNvCxnSpPr>
            <a:cxnSpLocks/>
          </p:cNvCxnSpPr>
          <p:nvPr/>
        </p:nvCxnSpPr>
        <p:spPr>
          <a:xfrm flipV="1">
            <a:off x="7625918" y="3879542"/>
            <a:ext cx="0" cy="8256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2343CB3A-EC5E-2540-3714-8CD88C464D8B}"/>
              </a:ext>
            </a:extLst>
          </p:cNvPr>
          <p:cNvSpPr txBox="1"/>
          <p:nvPr/>
        </p:nvSpPr>
        <p:spPr>
          <a:xfrm>
            <a:off x="6963177" y="3546763"/>
            <a:ext cx="15149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副切线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94017B6-2263-42D2-8097-5E3A5011E11B}"/>
              </a:ext>
            </a:extLst>
          </p:cNvPr>
          <p:cNvCxnSpPr>
            <a:cxnSpLocks/>
          </p:cNvCxnSpPr>
          <p:nvPr/>
        </p:nvCxnSpPr>
        <p:spPr>
          <a:xfrm flipV="1">
            <a:off x="8586185" y="3302493"/>
            <a:ext cx="0" cy="14026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BBD32E87-E781-12FE-72BC-F50ADDB32577}"/>
              </a:ext>
            </a:extLst>
          </p:cNvPr>
          <p:cNvSpPr txBox="1"/>
          <p:nvPr/>
        </p:nvSpPr>
        <p:spPr>
          <a:xfrm>
            <a:off x="8342994" y="2993480"/>
            <a:ext cx="6220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6431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A7B0C9E4-45B1-2E9A-1905-CA35F426B726}"/>
              </a:ext>
            </a:extLst>
          </p:cNvPr>
          <p:cNvSpPr txBox="1"/>
          <p:nvPr/>
        </p:nvSpPr>
        <p:spPr>
          <a:xfrm>
            <a:off x="1191212" y="2734951"/>
            <a:ext cx="10855786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与线性混合类似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float3(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+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secondUnpackNormal.xy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1);</a:t>
            </a: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D6646A5A-36C2-9F49-2E8A-FDFA3033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600" y="3842621"/>
            <a:ext cx="47625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13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A7B0C9E4-45B1-2E9A-1905-CA35F426B726}"/>
              </a:ext>
            </a:extLst>
          </p:cNvPr>
          <p:cNvSpPr txBox="1"/>
          <p:nvPr/>
        </p:nvSpPr>
        <p:spPr>
          <a:xfrm>
            <a:off x="1191212" y="2734951"/>
            <a:ext cx="10855786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与线性混合类似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float3(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+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secondUnpackNormal.xy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1);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为什么普通混合比线性混合更好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考虑主法线为正常法线，次法线为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(0.5,0.5,1)</a:t>
            </a: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的一张图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平面</a:t>
            </a: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线性混合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中间方向，主法线减弱一半力度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1211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A7B0C9E4-45B1-2E9A-1905-CA35F426B726}"/>
              </a:ext>
            </a:extLst>
          </p:cNvPr>
          <p:cNvSpPr txBox="1"/>
          <p:nvPr/>
        </p:nvSpPr>
        <p:spPr>
          <a:xfrm>
            <a:off x="1191212" y="2734951"/>
            <a:ext cx="10855786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与线性混合类似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float3(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+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secondUnpackNormal.xy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1);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为什么普通混合比线性混合更好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先进行混合，然后给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分量的基准点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(0.5,0.5)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，最终求得“偏移程度”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大致正确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A03D2-E094-05D0-32C9-7A98D5353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48" y="3580121"/>
            <a:ext cx="2117032" cy="2117032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29914D9C-599B-3655-A718-74F7109D4768}"/>
              </a:ext>
            </a:extLst>
          </p:cNvPr>
          <p:cNvSpPr txBox="1"/>
          <p:nvPr/>
        </p:nvSpPr>
        <p:spPr>
          <a:xfrm>
            <a:off x="9626984" y="5143155"/>
            <a:ext cx="14953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颜色越不接近蓝紫色越偏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C13284B0-3F67-8AB3-622A-ACE6F8EB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92" y="5072134"/>
            <a:ext cx="1674038" cy="16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3BB41ECD-B8F8-508E-081B-D82697560927}"/>
              </a:ext>
            </a:extLst>
          </p:cNvPr>
          <p:cNvSpPr txBox="1"/>
          <p:nvPr/>
        </p:nvSpPr>
        <p:spPr>
          <a:xfrm>
            <a:off x="4848930" y="6403823"/>
            <a:ext cx="29456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至少比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分量相加的好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93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A7B0C9E4-45B1-2E9A-1905-CA35F426B726}"/>
              </a:ext>
            </a:extLst>
          </p:cNvPr>
          <p:cNvSpPr txBox="1"/>
          <p:nvPr/>
        </p:nvSpPr>
        <p:spPr>
          <a:xfrm>
            <a:off x="1191212" y="2734951"/>
            <a:ext cx="10855786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与线性混合类似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float3(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+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secondUnpackNormal.xy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1);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为什么普通混合比线性混合更好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先进行混合，然后给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分量的基准点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(0.5,0.5)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，最终求得“偏移程度”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大致正确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A03D2-E094-05D0-32C9-7A98D5353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48" y="3580121"/>
            <a:ext cx="2117032" cy="2117032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29914D9C-599B-3655-A718-74F7109D4768}"/>
              </a:ext>
            </a:extLst>
          </p:cNvPr>
          <p:cNvSpPr txBox="1"/>
          <p:nvPr/>
        </p:nvSpPr>
        <p:spPr>
          <a:xfrm>
            <a:off x="9626984" y="5143155"/>
            <a:ext cx="14953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颜色越不接近蓝紫色越偏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C13284B0-3F67-8AB3-622A-ACE6F8EB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92" y="5072134"/>
            <a:ext cx="1674038" cy="16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3BB41ECD-B8F8-508E-081B-D82697560927}"/>
              </a:ext>
            </a:extLst>
          </p:cNvPr>
          <p:cNvSpPr txBox="1"/>
          <p:nvPr/>
        </p:nvSpPr>
        <p:spPr>
          <a:xfrm>
            <a:off x="4848930" y="6403823"/>
            <a:ext cx="29456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至少比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分量相加的好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D09DD5-D32E-32F7-7315-DD6BCB51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17" y="1209247"/>
            <a:ext cx="6775246" cy="12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A7B0C9E4-45B1-2E9A-1905-CA35F426B726}"/>
              </a:ext>
            </a:extLst>
          </p:cNvPr>
          <p:cNvSpPr txBox="1"/>
          <p:nvPr/>
        </p:nvSpPr>
        <p:spPr>
          <a:xfrm>
            <a:off x="1191212" y="2734951"/>
            <a:ext cx="10855786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与线性混合类似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float3(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mainUnpackNormal.xy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+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secondUnpackNormal.xy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1);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为什么普通混合比线性混合更好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普通混合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先进行混合，然后给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分量的基准点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(0.5,0.5)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，最终求得“偏移程度”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大致正确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5A03D2-E094-05D0-32C9-7A98D5353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348" y="3580121"/>
            <a:ext cx="2117032" cy="2117032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29914D9C-599B-3655-A718-74F7109D4768}"/>
              </a:ext>
            </a:extLst>
          </p:cNvPr>
          <p:cNvSpPr txBox="1"/>
          <p:nvPr/>
        </p:nvSpPr>
        <p:spPr>
          <a:xfrm>
            <a:off x="9626984" y="5143155"/>
            <a:ext cx="14953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颜色越不接近蓝紫色越偏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C13284B0-3F67-8AB3-622A-ACE6F8EB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292" y="5072134"/>
            <a:ext cx="1674038" cy="16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3BB41ECD-B8F8-508E-081B-D82697560927}"/>
              </a:ext>
            </a:extLst>
          </p:cNvPr>
          <p:cNvSpPr txBox="1"/>
          <p:nvPr/>
        </p:nvSpPr>
        <p:spPr>
          <a:xfrm>
            <a:off x="4848930" y="6403823"/>
            <a:ext cx="29456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至少比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分量相加的好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D09DD5-D32E-32F7-7315-DD6BCB511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17" y="1209247"/>
            <a:ext cx="6775246" cy="12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偏导混合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3175A3C-7DBC-A60F-B2A8-5A735D916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858947"/>
            <a:ext cx="7142857" cy="1285714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AD1D561B-7F50-E089-CBFE-4F695A0E5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001" y="8211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5287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085578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UDN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节省着色器指令，在低端机的使用上会更频繁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C25982-DABE-A64A-0632-7B80E821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3387045"/>
            <a:ext cx="6733333" cy="1419048"/>
          </a:xfrm>
          <a:prstGeom prst="rect">
            <a:avLst/>
          </a:prstGeom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3A65C9E6-441F-724E-DE04-9E360F42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757" y="90099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681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28619"/>
            <a:ext cx="790712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物体有的时候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不止有一组纹理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比如说：官方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Standard Shader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用于脸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 descr="此角色具有皮肤纹理贴图，但还没有细节纹理。我们将添加皮肤毛孔作为细节纹理。">
            <a:extLst>
              <a:ext uri="{FF2B5EF4-FFF2-40B4-BE49-F238E27FC236}">
                <a16:creationId xmlns:a16="http://schemas.microsoft.com/office/drawing/2014/main" id="{68AFA927-BBE8-264C-7BC4-F93C823D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1"/>
          <a:stretch/>
        </p:blipFill>
        <p:spPr bwMode="auto">
          <a:xfrm>
            <a:off x="1191213" y="3498734"/>
            <a:ext cx="4102556" cy="3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最终结果是，现在角色在她的皮肤上具有细微的皮肤毛孔细节，其分辨率远高于基础反照率或法线贴图层所允许的分辨率。">
            <a:extLst>
              <a:ext uri="{FF2B5EF4-FFF2-40B4-BE49-F238E27FC236}">
                <a16:creationId xmlns:a16="http://schemas.microsoft.com/office/drawing/2014/main" id="{AF6356D6-463F-6180-B925-211D57152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287001" y="3511627"/>
            <a:ext cx="4102556" cy="324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972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183607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WhiteOut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UDN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耗一点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46F452-8FD4-744F-B6B6-D00EEEF6B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3642278"/>
            <a:ext cx="8895238" cy="1695238"/>
          </a:xfrm>
          <a:prstGeom prst="rect">
            <a:avLst/>
          </a:prstGeom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D91E3267-F47C-751A-B932-75E50066A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04" y="90879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983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4250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Reoriented Normal Mapping, RNM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5F2D02-B085-B786-3017-E051A45E7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3349282"/>
            <a:ext cx="7386911" cy="2362870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6493E30D-EAE0-0F35-992D-27000F603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72" y="90099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136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8402959-81BE-94F1-1D03-FD86032B6EF7}"/>
              </a:ext>
            </a:extLst>
          </p:cNvPr>
          <p:cNvSpPr txBox="1"/>
          <p:nvPr/>
        </p:nvSpPr>
        <p:spPr>
          <a:xfrm>
            <a:off x="1191212" y="2228619"/>
            <a:ext cx="42508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A832E-86CC-3BE4-A4A4-43FA1DD6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3144247"/>
            <a:ext cx="8390221" cy="3263849"/>
          </a:xfrm>
          <a:prstGeom prst="rect">
            <a:avLst/>
          </a:prstGeom>
        </p:spPr>
      </p:pic>
      <p:pic>
        <p:nvPicPr>
          <p:cNvPr id="40962" name="Picture 2">
            <a:extLst>
              <a:ext uri="{FF2B5EF4-FFF2-40B4-BE49-F238E27FC236}">
                <a16:creationId xmlns:a16="http://schemas.microsoft.com/office/drawing/2014/main" id="{E540F852-BDC3-07BD-3BE0-AA9FA3FAB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90" y="900994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92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B392F0C1-66F2-B8A5-EBD1-B3BC0E066BFF}"/>
              </a:ext>
            </a:extLst>
          </p:cNvPr>
          <p:cNvSpPr txBox="1"/>
          <p:nvPr/>
        </p:nvSpPr>
        <p:spPr>
          <a:xfrm>
            <a:off x="1191212" y="2228619"/>
            <a:ext cx="4250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RNM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的原写法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4821D9-B568-6B22-44BA-A180278D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673396"/>
            <a:ext cx="5676190" cy="1733333"/>
          </a:xfrm>
          <a:prstGeom prst="rect">
            <a:avLst/>
          </a:prstGeom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96EB268C-0690-81C9-B671-8DA044557CC7}"/>
              </a:ext>
            </a:extLst>
          </p:cNvPr>
          <p:cNvSpPr txBox="1"/>
          <p:nvPr/>
        </p:nvSpPr>
        <p:spPr>
          <a:xfrm>
            <a:off x="1191212" y="4547020"/>
            <a:ext cx="425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在我们这里会出错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原因：解包问题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486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B392F0C1-66F2-B8A5-EBD1-B3BC0E066BFF}"/>
              </a:ext>
            </a:extLst>
          </p:cNvPr>
          <p:cNvSpPr txBox="1"/>
          <p:nvPr/>
        </p:nvSpPr>
        <p:spPr>
          <a:xfrm>
            <a:off x="1191212" y="2228619"/>
            <a:ext cx="4250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RNM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的原写法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4821D9-B568-6B22-44BA-A180278D2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2" y="2673396"/>
            <a:ext cx="5676190" cy="1733333"/>
          </a:xfrm>
          <a:prstGeom prst="rect">
            <a:avLst/>
          </a:prstGeom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96EB268C-0690-81C9-B671-8DA044557CC7}"/>
              </a:ext>
            </a:extLst>
          </p:cNvPr>
          <p:cNvSpPr txBox="1"/>
          <p:nvPr/>
        </p:nvSpPr>
        <p:spPr>
          <a:xfrm>
            <a:off x="1191212" y="4547020"/>
            <a:ext cx="42508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在我们这里会出错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原因：解包问题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BB599E-1658-E219-EF59-2E062523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348" y="4538314"/>
            <a:ext cx="8314981" cy="1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6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2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02759A-4FBD-7627-206C-933C0565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748" y="439191"/>
            <a:ext cx="6536636" cy="6233212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624933CF-8563-276D-2E7E-05D50D912688}"/>
              </a:ext>
            </a:extLst>
          </p:cNvPr>
          <p:cNvSpPr txBox="1"/>
          <p:nvPr/>
        </p:nvSpPr>
        <p:spPr>
          <a:xfrm>
            <a:off x="1191212" y="2228619"/>
            <a:ext cx="42508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性能问题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3351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62439" y="630294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函数库添加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2F164-FC10-3A84-9AE9-82CD10A9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439" y="3637230"/>
            <a:ext cx="8533333" cy="25904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25502C-C728-6291-EC60-738F5EF7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39" y="1636383"/>
            <a:ext cx="7476190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9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法线混合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28619"/>
            <a:ext cx="790712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物体有的时候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不止有一组纹理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比如说：官方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Standard Shader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用于脸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 descr="此角色具有皮肤纹理贴图，但还没有细节纹理。我们将添加皮肤毛孔作为细节纹理。">
            <a:extLst>
              <a:ext uri="{FF2B5EF4-FFF2-40B4-BE49-F238E27FC236}">
                <a16:creationId xmlns:a16="http://schemas.microsoft.com/office/drawing/2014/main" id="{68AFA927-BBE8-264C-7BC4-F93C823D2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01"/>
          <a:stretch/>
        </p:blipFill>
        <p:spPr bwMode="auto">
          <a:xfrm>
            <a:off x="1191213" y="3498734"/>
            <a:ext cx="4102556" cy="32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最终结果是，现在角色在她的皮肤上具有细微的皮肤毛孔细节，其分辨率远高于基础反照率或法线贴图层所允许的分辨率。">
            <a:extLst>
              <a:ext uri="{FF2B5EF4-FFF2-40B4-BE49-F238E27FC236}">
                <a16:creationId xmlns:a16="http://schemas.microsoft.com/office/drawing/2014/main" id="{AF6356D6-463F-6180-B925-211D57152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287001" y="3511627"/>
            <a:ext cx="4102556" cy="324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1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2" y="2228619"/>
            <a:ext cx="860973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与法线混合类似，只是法线图集处理的是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多种材质不混合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的情况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比如说：人穿了一件衣服，衣服上不仅仅有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面料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，还有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金属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纽扣，这对于存放来说是非常麻烦的，因为贴图数量可能非常多，但是通过法线图集就可进行管理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8FA024-7429-EC1D-4DBD-1AE2C0D9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355" y="3429000"/>
            <a:ext cx="2787153" cy="30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3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2" y="2228619"/>
            <a:ext cx="86097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一张有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多张法线贴图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的贴图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0A7177-38D0-0B23-BE9B-B9BD6E6EC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66652"/>
            <a:ext cx="4273118" cy="42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06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怎么导入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2" y="2228619"/>
            <a:ext cx="86097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拖入并更改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Texture Type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Texture Shape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931DFE-B30B-CCBA-0DE0-EE64563A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2" y="2751051"/>
            <a:ext cx="39719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6F41E71-4D83-CD37-2A65-6B085868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18" y="2407080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6D0A6F-2B88-732D-513F-6EFCDABA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01" y="123907"/>
            <a:ext cx="2036212" cy="203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30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法线图集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3" y="1476066"/>
            <a:ext cx="25551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怎么导入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2" y="2228619"/>
            <a:ext cx="86097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拖入并更改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Texture Type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Texture Shape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4931DFE-B30B-CCBA-0DE0-EE64563A6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2" y="2751051"/>
            <a:ext cx="39719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6F41E71-4D83-CD37-2A65-6B085868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118" y="2407080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F6D0A6F-2B88-732D-513F-6EFCDABA5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001" y="123907"/>
            <a:ext cx="2036212" cy="203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964AEDE-8867-E86B-FFD6-05F8344E3BE4}"/>
              </a:ext>
            </a:extLst>
          </p:cNvPr>
          <p:cNvCxnSpPr/>
          <p:nvPr/>
        </p:nvCxnSpPr>
        <p:spPr>
          <a:xfrm flipH="1">
            <a:off x="5477522" y="4651899"/>
            <a:ext cx="1864311" cy="6747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8B1BAF65-35D8-6FB8-759B-6CE92C208A47}"/>
              </a:ext>
            </a:extLst>
          </p:cNvPr>
          <p:cNvSpPr txBox="1"/>
          <p:nvPr/>
        </p:nvSpPr>
        <p:spPr>
          <a:xfrm>
            <a:off x="1739812" y="5335480"/>
            <a:ext cx="387108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1024x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贴图被切成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512x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6566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1387</Words>
  <Application>Microsoft Office PowerPoint</Application>
  <PresentationFormat>宽屏</PresentationFormat>
  <Paragraphs>414</Paragraphs>
  <Slides>46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3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17</cp:revision>
  <dcterms:created xsi:type="dcterms:W3CDTF">2023-01-25T17:41:31Z</dcterms:created>
  <dcterms:modified xsi:type="dcterms:W3CDTF">2023-03-13T05:17:44Z</dcterms:modified>
</cp:coreProperties>
</file>